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Gowun Dodum Regular"/>
      <p:regular r:id="rId20"/>
    </p:embeddedFont>
    <p:embeddedFont>
      <p:font typeface="Noto Sans CJK KR DemiLight"/>
      <p:regular r:id="rId21"/>
    </p:embeddedFont>
    <p:embeddedFont>
      <p:font typeface="Noto Sans CJK KR Regular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1.fntdata" Type="http://schemas.openxmlformats.org/officeDocument/2006/relationships/font"/><Relationship Id="rId21" Target="fonts/font2.fntdata" Type="http://schemas.openxmlformats.org/officeDocument/2006/relationships/font"/><Relationship Id="rId22" Target="fonts/font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14" Target="../media/image46.png" Type="http://schemas.openxmlformats.org/officeDocument/2006/relationships/image"/><Relationship Id="rId15" Target="../media/image4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9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14" Target="../media/image46.png" Type="http://schemas.openxmlformats.org/officeDocument/2006/relationships/image"/><Relationship Id="rId15" Target="../media/image4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9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14" Target="../media/image46.png" Type="http://schemas.openxmlformats.org/officeDocument/2006/relationships/image"/><Relationship Id="rId15" Target="../media/image5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9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52.png" Type="http://schemas.openxmlformats.org/officeDocument/2006/relationships/image"/><Relationship Id="rId12" Target="../media/image20.png" Type="http://schemas.openxmlformats.org/officeDocument/2006/relationships/image"/><Relationship Id="rId13" Target="../media/image53.png" Type="http://schemas.openxmlformats.org/officeDocument/2006/relationships/image"/><Relationship Id="rId14" Target="../media/image22.png" Type="http://schemas.openxmlformats.org/officeDocument/2006/relationships/image"/><Relationship Id="rId15" Target="../media/image23.png" Type="http://schemas.openxmlformats.org/officeDocument/2006/relationships/image"/><Relationship Id="rId16" Target="../media/image24.png" Type="http://schemas.openxmlformats.org/officeDocument/2006/relationships/image"/><Relationship Id="rId17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51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54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7.png" Type="http://schemas.openxmlformats.org/officeDocument/2006/relationships/image"/><Relationship Id="rId12" Target="../media/image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15" Target="../media/image23.png" Type="http://schemas.openxmlformats.org/officeDocument/2006/relationships/image"/><Relationship Id="rId16" Target="../media/image24.png" Type="http://schemas.openxmlformats.org/officeDocument/2006/relationships/image"/><Relationship Id="rId17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5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5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33.png" Type="http://schemas.openxmlformats.org/officeDocument/2006/relationships/image"/><Relationship Id="rId15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23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5.png" Type="http://schemas.openxmlformats.org/officeDocument/2006/relationships/image"/><Relationship Id="rId12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5.png" Type="http://schemas.openxmlformats.org/officeDocument/2006/relationships/image"/><Relationship Id="rId12" Target="../media/image37.png" Type="http://schemas.openxmlformats.org/officeDocument/2006/relationships/image"/><Relationship Id="rId13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14" Target="../media/image46.png" Type="http://schemas.openxmlformats.org/officeDocument/2006/relationships/image"/><Relationship Id="rId15" Target="../media/image4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9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863600"/>
            <a:ext cx="16548100" cy="889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698500"/>
            <a:ext cx="16548100" cy="8890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9800" y="533400"/>
            <a:ext cx="16548100" cy="889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74300" y="2971800"/>
            <a:ext cx="6057900" cy="510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884400" y="1600200"/>
            <a:ext cx="1612900" cy="1612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286000" y="2717800"/>
            <a:ext cx="8547100" cy="351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0600" b="false" i="false" u="none" strike="noStrike" spc="-600">
                <a:solidFill>
                  <a:srgbClr val="68574E"/>
                </a:solidFill>
                <a:ea typeface="Gowun Dodum Regular"/>
              </a:rPr>
              <a:t>도서</a:t>
            </a:r>
            <a:r>
              <a:rPr lang="en-US" sz="10600" b="false" i="false" u="none" strike="noStrike" spc="-60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10600" b="false" i="false" u="none" strike="noStrike" spc="-600">
                <a:solidFill>
                  <a:srgbClr val="68574E"/>
                </a:solidFill>
                <a:ea typeface="Gowun Dodum Regular"/>
              </a:rPr>
              <a:t>리뷰</a:t>
            </a:r>
            <a:r>
              <a:rPr lang="en-US" sz="10600" b="false" i="false" u="none" strike="noStrike" spc="-600">
                <a:solidFill>
                  <a:srgbClr val="68574E"/>
                </a:solidFill>
                <a:latin typeface="Gowun Dodum Regular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10600" b="false" i="false" u="none" strike="noStrike" spc="-600">
                <a:solidFill>
                  <a:srgbClr val="68574E"/>
                </a:solidFill>
                <a:ea typeface="Gowun Dodum Regular"/>
              </a:rPr>
              <a:t>분석</a:t>
            </a:r>
            <a:r>
              <a:rPr lang="en-US" sz="10600" b="false" i="false" u="none" strike="noStrike" spc="-60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10600" b="false" i="false" u="none" strike="noStrike" spc="-600">
                <a:solidFill>
                  <a:srgbClr val="68574E"/>
                </a:solidFill>
                <a:ea typeface="Gowun Dodum Regular"/>
              </a:rPr>
              <a:t>및</a:t>
            </a:r>
            <a:r>
              <a:rPr lang="en-US" sz="10600" b="false" i="false" u="none" strike="noStrike" spc="-60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10600" b="false" i="false" u="none" strike="noStrike" spc="-600">
                <a:solidFill>
                  <a:srgbClr val="68574E"/>
                </a:solidFill>
                <a:ea typeface="Gowun Dodum Regular"/>
              </a:rPr>
              <a:t>추천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86000" y="1841500"/>
            <a:ext cx="64897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100" b="false" i="false" u="none" strike="noStrike" spc="-400">
                <a:solidFill>
                  <a:srgbClr val="68574E"/>
                </a:solidFill>
                <a:latin typeface="Gowun Dodum Regular"/>
              </a:rPr>
              <a:t>2019301066 </a:t>
            </a:r>
            <a:r>
              <a:rPr lang="ko-KR" sz="5100" b="false" i="false" u="none" strike="noStrike" spc="-400">
                <a:solidFill>
                  <a:srgbClr val="68574E"/>
                </a:solidFill>
                <a:ea typeface="Gowun Dodum Regular"/>
              </a:rPr>
              <a:t>이지용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98500" y="7988300"/>
            <a:ext cx="16548100" cy="143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8500" y="533400"/>
            <a:ext cx="685800" cy="9207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" y="850900"/>
            <a:ext cx="203200" cy="20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" y="9220200"/>
            <a:ext cx="203200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863600"/>
            <a:ext cx="16548100" cy="889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698500"/>
            <a:ext cx="16548100" cy="8890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533400"/>
            <a:ext cx="16548100" cy="889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08100" y="533400"/>
            <a:ext cx="3238500" cy="8890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8500" y="533400"/>
            <a:ext cx="685800" cy="920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850900"/>
            <a:ext cx="2032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9220200"/>
            <a:ext cx="203200" cy="20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08100" y="3898900"/>
            <a:ext cx="762000" cy="5537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265400" y="4445000"/>
            <a:ext cx="1016000" cy="4978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976600" y="1765300"/>
            <a:ext cx="1270000" cy="767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757400" y="3327400"/>
            <a:ext cx="533400" cy="610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976600" y="2336800"/>
            <a:ext cx="1270000" cy="406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389100" y="965200"/>
            <a:ext cx="1460500" cy="146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008100" y="4191000"/>
            <a:ext cx="762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149600" y="3048000"/>
            <a:ext cx="9080500" cy="60452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483100" y="1714500"/>
            <a:ext cx="64389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500" b="false" i="false" u="none" strike="noStrike" spc="-600">
                <a:solidFill>
                  <a:srgbClr val="68574E"/>
                </a:solidFill>
                <a:ea typeface="Gowun Dodum Regular"/>
              </a:rPr>
              <a:t>결과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85000" y="1397000"/>
            <a:ext cx="1435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true" u="none" strike="noStrike">
                <a:solidFill>
                  <a:srgbClr val="68574E"/>
                </a:solidFill>
                <a:latin typeface="Gowun Dodum Regular"/>
              </a:rPr>
              <a:t>Chapter.05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863600"/>
            <a:ext cx="16548100" cy="889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698500"/>
            <a:ext cx="16548100" cy="8890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533400"/>
            <a:ext cx="16548100" cy="889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08100" y="533400"/>
            <a:ext cx="3238500" cy="8890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8500" y="533400"/>
            <a:ext cx="685800" cy="920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850900"/>
            <a:ext cx="2032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9220200"/>
            <a:ext cx="203200" cy="20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08100" y="3898900"/>
            <a:ext cx="762000" cy="5537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265400" y="4445000"/>
            <a:ext cx="1016000" cy="4978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976600" y="1765300"/>
            <a:ext cx="1270000" cy="767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757400" y="3327400"/>
            <a:ext cx="533400" cy="610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976600" y="2336800"/>
            <a:ext cx="1270000" cy="406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389100" y="965200"/>
            <a:ext cx="1460500" cy="146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008100" y="4191000"/>
            <a:ext cx="762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679700" y="3098800"/>
            <a:ext cx="10045700" cy="6121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483100" y="1714500"/>
            <a:ext cx="64389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500" b="false" i="false" u="none" strike="noStrike" spc="-600">
                <a:solidFill>
                  <a:srgbClr val="68574E"/>
                </a:solidFill>
                <a:ea typeface="Gowun Dodum Regular"/>
              </a:rPr>
              <a:t>결과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85000" y="1397000"/>
            <a:ext cx="1435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true" u="none" strike="noStrike">
                <a:solidFill>
                  <a:srgbClr val="68574E"/>
                </a:solidFill>
                <a:latin typeface="Gowun Dodum Regular"/>
              </a:rPr>
              <a:t>Chapter.05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863600"/>
            <a:ext cx="16548100" cy="889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698500"/>
            <a:ext cx="16548100" cy="8890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533400"/>
            <a:ext cx="16548100" cy="889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08100" y="533400"/>
            <a:ext cx="3238500" cy="8890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8500" y="533400"/>
            <a:ext cx="685800" cy="920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850900"/>
            <a:ext cx="2032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9220200"/>
            <a:ext cx="203200" cy="20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08100" y="3898900"/>
            <a:ext cx="762000" cy="5537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265400" y="4445000"/>
            <a:ext cx="1016000" cy="4978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976600" y="1765300"/>
            <a:ext cx="1270000" cy="767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757400" y="3327400"/>
            <a:ext cx="533400" cy="610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976600" y="2336800"/>
            <a:ext cx="1270000" cy="406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389100" y="965200"/>
            <a:ext cx="1460500" cy="146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008100" y="4191000"/>
            <a:ext cx="762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819400" y="3111500"/>
            <a:ext cx="9753600" cy="59690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483100" y="1714500"/>
            <a:ext cx="64389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500" b="false" i="false" u="none" strike="noStrike" spc="-600">
                <a:solidFill>
                  <a:srgbClr val="68574E"/>
                </a:solidFill>
                <a:ea typeface="Gowun Dodum Regular"/>
              </a:rPr>
              <a:t>결과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85000" y="1397000"/>
            <a:ext cx="1435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true" u="none" strike="noStrike">
                <a:solidFill>
                  <a:srgbClr val="68574E"/>
                </a:solidFill>
                <a:latin typeface="Gowun Dodum Regular"/>
              </a:rPr>
              <a:t>Chapter.05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863600"/>
            <a:ext cx="16548100" cy="889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698500"/>
            <a:ext cx="16548100" cy="8890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533400"/>
            <a:ext cx="16548100" cy="889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2641600"/>
            <a:ext cx="15913100" cy="6781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8500" y="533400"/>
            <a:ext cx="685800" cy="920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850900"/>
            <a:ext cx="2032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9220200"/>
            <a:ext cx="203200" cy="20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81200" y="3378200"/>
            <a:ext cx="4711700" cy="293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32000" y="6438900"/>
            <a:ext cx="4610100" cy="2425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440000">
            <a:off x="2171700" y="6299200"/>
            <a:ext cx="660400" cy="215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997700" y="3378200"/>
            <a:ext cx="4711700" cy="2933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048500" y="6438900"/>
            <a:ext cx="4610100" cy="2425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440000">
            <a:off x="7188200" y="6299200"/>
            <a:ext cx="660400" cy="215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014200" y="3378200"/>
            <a:ext cx="4711700" cy="2933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65000" y="6438900"/>
            <a:ext cx="4610100" cy="2425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1440000">
            <a:off x="12204700" y="6299200"/>
            <a:ext cx="660400" cy="215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4960600" y="1841500"/>
            <a:ext cx="495300" cy="2692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4820900" y="1358900"/>
            <a:ext cx="495300" cy="2692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566900" y="1714500"/>
            <a:ext cx="647700" cy="762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6223000" y="927100"/>
            <a:ext cx="78486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600">
                <a:solidFill>
                  <a:srgbClr val="68574E"/>
                </a:solidFill>
                <a:ea typeface="Gowun Dodum Regular"/>
              </a:rPr>
              <a:t>어려웠던</a:t>
            </a:r>
            <a:r>
              <a:rPr lang="en-US" sz="7500" b="false" i="false" u="none" strike="noStrike" spc="-60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7500" b="false" i="false" u="none" strike="noStrike" spc="-600">
                <a:solidFill>
                  <a:srgbClr val="68574E"/>
                </a:solidFill>
                <a:ea typeface="Gowun Dodum Regular"/>
              </a:rPr>
              <a:t>점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572000" y="1397000"/>
            <a:ext cx="1346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true" u="none" strike="noStrike">
                <a:solidFill>
                  <a:srgbClr val="68574E"/>
                </a:solidFill>
                <a:latin typeface="Gowun Dodum Regular"/>
              </a:rPr>
              <a:t>Chapter.06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16200" y="6781800"/>
            <a:ext cx="3454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sng" strike="noStrike">
                <a:solidFill>
                  <a:srgbClr val="68574E"/>
                </a:solidFill>
                <a:ea typeface="Gowun Dodum Regular"/>
              </a:rPr>
              <a:t>동적</a:t>
            </a:r>
            <a:r>
              <a:rPr lang="en-US" sz="2700" b="false" i="false" u="sng" strike="noStrike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2700" b="false" i="false" u="sng" strike="noStrike">
                <a:solidFill>
                  <a:srgbClr val="68574E"/>
                </a:solidFill>
                <a:ea typeface="Gowun Dodum Regular"/>
              </a:rPr>
              <a:t>크롤링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73300" y="7581900"/>
            <a:ext cx="41402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8609"/>
              </a:lnSpc>
            </a:pP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데이터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크롤링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하는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데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있어서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동적으로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로드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되는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곳이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많아서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그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부분을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처리하는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것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632700" y="6807200"/>
            <a:ext cx="3454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sng" strike="noStrike">
                <a:solidFill>
                  <a:srgbClr val="68574E"/>
                </a:solidFill>
                <a:ea typeface="Gowun Dodum Regular"/>
              </a:rPr>
              <a:t>데이터</a:t>
            </a:r>
            <a:r>
              <a:rPr lang="en-US" sz="2500" b="false" i="false" u="sng" strike="noStrike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2500" b="false" i="false" u="sng" strike="noStrike">
                <a:solidFill>
                  <a:srgbClr val="68574E"/>
                </a:solidFill>
                <a:ea typeface="Gowun Dodum Regular"/>
              </a:rPr>
              <a:t>구성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89800" y="7581900"/>
            <a:ext cx="41402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8609"/>
              </a:lnSpc>
            </a:pP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데이터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구성을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어떻게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할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것인지에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대한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고민과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있으면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좋겠다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싶어서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다시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크롤링한</a:t>
            </a:r>
            <a:r>
              <a:rPr lang="en-US" sz="18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68574E"/>
                </a:solidFill>
                <a:ea typeface="Noto Sans CJK KR DemiLight"/>
              </a:rPr>
              <a:t>부분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636500" y="6781800"/>
            <a:ext cx="3454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sng" strike="noStrike">
                <a:solidFill>
                  <a:srgbClr val="68574E"/>
                </a:solidFill>
                <a:ea typeface="Gowun Dodum Regular"/>
              </a:rPr>
              <a:t>리뷰</a:t>
            </a:r>
            <a:r>
              <a:rPr lang="en-US" sz="2700" b="false" i="false" u="sng" strike="noStrike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2700" b="false" i="false" u="sng" strike="noStrike">
                <a:solidFill>
                  <a:srgbClr val="68574E"/>
                </a:solidFill>
                <a:ea typeface="Gowun Dodum Regular"/>
              </a:rPr>
              <a:t>분석</a:t>
            </a:r>
            <a:r>
              <a:rPr lang="en-US" sz="2700" b="false" i="false" u="sng" strike="noStrike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2700" b="false" i="false" u="sng" strike="noStrike">
                <a:solidFill>
                  <a:srgbClr val="68574E"/>
                </a:solidFill>
                <a:ea typeface="Gowun Dodum Regular"/>
              </a:rPr>
              <a:t>및</a:t>
            </a:r>
            <a:r>
              <a:rPr lang="en-US" sz="2700" b="false" i="false" u="sng" strike="noStrike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2700" b="false" i="false" u="sng" strike="noStrike">
                <a:solidFill>
                  <a:srgbClr val="68574E"/>
                </a:solidFill>
                <a:ea typeface="Gowun Dodum Regular"/>
              </a:rPr>
              <a:t>도서</a:t>
            </a:r>
            <a:r>
              <a:rPr lang="en-US" sz="2700" b="false" i="false" u="sng" strike="noStrike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2700" b="false" i="false" u="sng" strike="noStrike">
                <a:solidFill>
                  <a:srgbClr val="68574E"/>
                </a:solidFill>
                <a:ea typeface="Gowun Dodum Regular"/>
              </a:rPr>
              <a:t>추천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293600" y="7759700"/>
            <a:ext cx="41402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8609"/>
              </a:lnSpc>
            </a:pPr>
            <a:r>
              <a:rPr lang="ko-KR" sz="1900" b="false" i="false" u="none" strike="noStrike" spc="-100">
                <a:solidFill>
                  <a:srgbClr val="68574E"/>
                </a:solidFill>
                <a:ea typeface="Noto Sans CJK KR DemiLight"/>
              </a:rPr>
              <a:t>어떤</a:t>
            </a:r>
            <a:r>
              <a:rPr lang="en-US" sz="1900" b="false" i="false" u="none" strike="noStrike" spc="-100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900" b="false" i="false" u="none" strike="noStrike" spc="-100">
                <a:solidFill>
                  <a:srgbClr val="68574E"/>
                </a:solidFill>
                <a:ea typeface="Noto Sans CJK KR DemiLight"/>
              </a:rPr>
              <a:t>방식으로</a:t>
            </a:r>
            <a:r>
              <a:rPr lang="en-US" sz="1900" b="false" i="false" u="none" strike="noStrike" spc="-100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900" b="false" i="false" u="none" strike="noStrike" spc="-100">
                <a:solidFill>
                  <a:srgbClr val="68574E"/>
                </a:solidFill>
                <a:ea typeface="Noto Sans CJK KR DemiLight"/>
              </a:rPr>
              <a:t>어떤</a:t>
            </a:r>
            <a:r>
              <a:rPr lang="en-US" sz="1900" b="false" i="false" u="none" strike="noStrike" spc="-100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900" b="false" i="false" u="none" strike="noStrike" spc="-100">
                <a:solidFill>
                  <a:srgbClr val="68574E"/>
                </a:solidFill>
                <a:ea typeface="Noto Sans CJK KR DemiLight"/>
              </a:rPr>
              <a:t>도구를</a:t>
            </a:r>
            <a:r>
              <a:rPr lang="en-US" sz="1900" b="false" i="false" u="none" strike="noStrike" spc="-100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900" b="false" i="false" u="none" strike="noStrike" spc="-100">
                <a:solidFill>
                  <a:srgbClr val="68574E"/>
                </a:solidFill>
                <a:ea typeface="Noto Sans CJK KR DemiLight"/>
              </a:rPr>
              <a:t>사용할</a:t>
            </a:r>
            <a:r>
              <a:rPr lang="en-US" sz="1900" b="false" i="false" u="none" strike="noStrike" spc="-100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900" b="false" i="false" u="none" strike="noStrike" spc="-100">
                <a:solidFill>
                  <a:srgbClr val="68574E"/>
                </a:solidFill>
                <a:ea typeface="Noto Sans CJK KR DemiLight"/>
              </a:rPr>
              <a:t>것인지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863600"/>
            <a:ext cx="16548100" cy="889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698500"/>
            <a:ext cx="16548100" cy="8890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533400"/>
            <a:ext cx="16548100" cy="8890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690100" y="3276600"/>
            <a:ext cx="6159500" cy="152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600" b="false" i="false" u="none" strike="noStrike" spc="-600">
                <a:solidFill>
                  <a:srgbClr val="68574E"/>
                </a:solidFill>
                <a:ea typeface="Gowun Dodum Regular"/>
              </a:rPr>
              <a:t>감사합니다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7988300"/>
            <a:ext cx="16548100" cy="143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8500" y="533400"/>
            <a:ext cx="685800" cy="9207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850900"/>
            <a:ext cx="203200" cy="20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9220200"/>
            <a:ext cx="203200" cy="203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62200" y="4076700"/>
            <a:ext cx="4711700" cy="3975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87500" y="4724400"/>
            <a:ext cx="13081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863600"/>
            <a:ext cx="16548100" cy="889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698500"/>
            <a:ext cx="16548100" cy="8890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533400"/>
            <a:ext cx="16548100" cy="889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533400"/>
            <a:ext cx="16548100" cy="2413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061200" y="812800"/>
            <a:ext cx="4737100" cy="175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900" b="false" i="false" u="none" strike="noStrike" spc="-500">
                <a:solidFill>
                  <a:srgbClr val="68574E"/>
                </a:solidFill>
                <a:ea typeface="Gowun Dodum Regular"/>
              </a:rPr>
              <a:t>목</a:t>
            </a:r>
            <a:r>
              <a:rPr lang="en-US" sz="9900" b="false" i="false" u="none" strike="noStrike" spc="-500">
                <a:solidFill>
                  <a:srgbClr val="68574E"/>
                </a:solidFill>
                <a:latin typeface="Gowun Dodum Regular"/>
              </a:rPr>
              <a:t>   </a:t>
            </a:r>
            <a:r>
              <a:rPr lang="ko-KR" sz="9900" b="false" i="false" u="none" strike="noStrike" spc="-500">
                <a:solidFill>
                  <a:srgbClr val="68574E"/>
                </a:solidFill>
                <a:ea typeface="Gowun Dodum Regular"/>
              </a:rPr>
              <a:t>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91200" y="1511300"/>
            <a:ext cx="1651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true" u="none" strike="noStrike">
                <a:solidFill>
                  <a:srgbClr val="68574E"/>
                </a:solidFill>
                <a:latin typeface="Gowun Dodum Regular"/>
              </a:rPr>
              <a:t>Contents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1092200"/>
            <a:ext cx="4229100" cy="3568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55600" y="1054100"/>
            <a:ext cx="4229100" cy="3568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8500" y="2921000"/>
            <a:ext cx="16548100" cy="6502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483100" y="4089400"/>
            <a:ext cx="609600" cy="60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400300" y="5029200"/>
            <a:ext cx="64770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959100" y="4102100"/>
            <a:ext cx="1600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 spc="-200">
                <a:solidFill>
                  <a:srgbClr val="68574E"/>
                </a:solidFill>
                <a:ea typeface="Gowun Dodum Regular"/>
              </a:rPr>
              <a:t>제</a:t>
            </a:r>
            <a:r>
              <a:rPr lang="en-US" sz="3000" b="true" i="false" u="none" strike="noStrike" spc="-200">
                <a:solidFill>
                  <a:srgbClr val="68574E"/>
                </a:solidFill>
                <a:latin typeface="Gowun Dodum Regular"/>
              </a:rPr>
              <a:t> 1 </a:t>
            </a:r>
            <a:r>
              <a:rPr lang="ko-KR" sz="3000" b="true" i="false" u="none" strike="noStrike" spc="-200">
                <a:solidFill>
                  <a:srgbClr val="68574E"/>
                </a:solidFill>
                <a:ea typeface="Gowun Dodum Regular"/>
              </a:rPr>
              <a:t>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73700" y="4038600"/>
            <a:ext cx="2832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 spc="-200">
                <a:solidFill>
                  <a:srgbClr val="68574E"/>
                </a:solidFill>
                <a:ea typeface="Gowun Dodum Regular"/>
              </a:rPr>
              <a:t>주제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483100" y="5549900"/>
            <a:ext cx="609600" cy="609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400300" y="6565900"/>
            <a:ext cx="6477000" cy="1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959100" y="5562600"/>
            <a:ext cx="1600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 spc="-200">
                <a:solidFill>
                  <a:srgbClr val="68574E"/>
                </a:solidFill>
                <a:ea typeface="Gowun Dodum Regular"/>
              </a:rPr>
              <a:t>제</a:t>
            </a:r>
            <a:r>
              <a:rPr lang="en-US" sz="3000" b="true" i="false" u="none" strike="noStrike" spc="-200">
                <a:solidFill>
                  <a:srgbClr val="68574E"/>
                </a:solidFill>
                <a:latin typeface="Gowun Dodum Regular"/>
              </a:rPr>
              <a:t> 3 </a:t>
            </a:r>
            <a:r>
              <a:rPr lang="ko-KR" sz="3000" b="true" i="false" u="none" strike="noStrike" spc="-200">
                <a:solidFill>
                  <a:srgbClr val="68574E"/>
                </a:solidFill>
                <a:ea typeface="Gowun Dodum Regular"/>
              </a:rPr>
              <a:t>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73700" y="5499100"/>
            <a:ext cx="37592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 spc="-200">
                <a:solidFill>
                  <a:srgbClr val="68574E"/>
                </a:solidFill>
                <a:ea typeface="Gowun Dodum Regular"/>
              </a:rPr>
              <a:t>리뷰</a:t>
            </a:r>
            <a:r>
              <a:rPr lang="en-US" sz="3400" b="false" i="false" u="none" strike="noStrike" spc="-20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3400" b="false" i="false" u="none" strike="noStrike" spc="-200">
                <a:solidFill>
                  <a:srgbClr val="68574E"/>
                </a:solidFill>
                <a:ea typeface="Gowun Dodum Regular"/>
              </a:rPr>
              <a:t>분석</a:t>
            </a:r>
            <a:r>
              <a:rPr lang="en-US" sz="3400" b="false" i="false" u="none" strike="noStrike" spc="-20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3400" b="false" i="false" u="none" strike="noStrike" spc="-200">
                <a:solidFill>
                  <a:srgbClr val="68574E"/>
                </a:solidFill>
                <a:ea typeface="Gowun Dodum Regular"/>
              </a:rPr>
              <a:t>및</a:t>
            </a:r>
            <a:r>
              <a:rPr lang="en-US" sz="3400" b="false" i="false" u="none" strike="noStrike" spc="-20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3400" b="false" i="false" u="none" strike="noStrike" spc="-200">
                <a:solidFill>
                  <a:srgbClr val="68574E"/>
                </a:solidFill>
                <a:ea typeface="Gowun Dodum Regular"/>
              </a:rPr>
              <a:t>시각화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483100" y="7175500"/>
            <a:ext cx="609600" cy="609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400300" y="8089900"/>
            <a:ext cx="6477000" cy="12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959100" y="7188200"/>
            <a:ext cx="1600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 spc="-200">
                <a:solidFill>
                  <a:srgbClr val="68574E"/>
                </a:solidFill>
                <a:ea typeface="Gowun Dodum Regular"/>
              </a:rPr>
              <a:t>제</a:t>
            </a:r>
            <a:r>
              <a:rPr lang="en-US" sz="3000" b="true" i="false" u="none" strike="noStrike" spc="-200">
                <a:solidFill>
                  <a:srgbClr val="68574E"/>
                </a:solidFill>
                <a:latin typeface="Gowun Dodum Regular"/>
              </a:rPr>
              <a:t> 5 </a:t>
            </a:r>
            <a:r>
              <a:rPr lang="ko-KR" sz="3000" b="true" i="false" u="none" strike="noStrike" spc="-200">
                <a:solidFill>
                  <a:srgbClr val="68574E"/>
                </a:solidFill>
                <a:ea typeface="Gowun Dodum Regular"/>
              </a:rPr>
              <a:t>장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73700" y="7124700"/>
            <a:ext cx="2832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 spc="-200">
                <a:solidFill>
                  <a:srgbClr val="68574E"/>
                </a:solidFill>
                <a:ea typeface="Gowun Dodum Regular"/>
              </a:rPr>
              <a:t>결과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785600" y="4089400"/>
            <a:ext cx="609600" cy="609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15500" y="5029200"/>
            <a:ext cx="6477000" cy="127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0261600" y="4102100"/>
            <a:ext cx="1600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 spc="-200">
                <a:solidFill>
                  <a:srgbClr val="68574E"/>
                </a:solidFill>
                <a:ea typeface="Gowun Dodum Regular"/>
              </a:rPr>
              <a:t>제</a:t>
            </a:r>
            <a:r>
              <a:rPr lang="en-US" sz="3000" b="true" i="false" u="none" strike="noStrike" spc="-200">
                <a:solidFill>
                  <a:srgbClr val="68574E"/>
                </a:solidFill>
                <a:latin typeface="Gowun Dodum Regular"/>
              </a:rPr>
              <a:t> 2 </a:t>
            </a:r>
            <a:r>
              <a:rPr lang="ko-KR" sz="3000" b="true" i="false" u="none" strike="noStrike" spc="-200">
                <a:solidFill>
                  <a:srgbClr val="68574E"/>
                </a:solidFill>
                <a:ea typeface="Gowun Dodum Regular"/>
              </a:rPr>
              <a:t>장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76200" y="4038600"/>
            <a:ext cx="2832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 spc="-200">
                <a:solidFill>
                  <a:srgbClr val="68574E"/>
                </a:solidFill>
                <a:ea typeface="Gowun Dodum Regular"/>
              </a:rPr>
              <a:t>크롤링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785600" y="5549900"/>
            <a:ext cx="609600" cy="609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15500" y="6565900"/>
            <a:ext cx="6477000" cy="127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0261600" y="5562600"/>
            <a:ext cx="1600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 spc="-200">
                <a:solidFill>
                  <a:srgbClr val="68574E"/>
                </a:solidFill>
                <a:ea typeface="Gowun Dodum Regular"/>
              </a:rPr>
              <a:t>제</a:t>
            </a:r>
            <a:r>
              <a:rPr lang="en-US" sz="3000" b="true" i="false" u="none" strike="noStrike" spc="-200">
                <a:solidFill>
                  <a:srgbClr val="68574E"/>
                </a:solidFill>
                <a:latin typeface="Gowun Dodum Regular"/>
              </a:rPr>
              <a:t> 4 </a:t>
            </a:r>
            <a:r>
              <a:rPr lang="ko-KR" sz="3000" b="true" i="false" u="none" strike="noStrike" spc="-200">
                <a:solidFill>
                  <a:srgbClr val="68574E"/>
                </a:solidFill>
                <a:ea typeface="Gowun Dodum Regular"/>
              </a:rPr>
              <a:t>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776200" y="5448300"/>
            <a:ext cx="3721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 spc="-200">
                <a:solidFill>
                  <a:srgbClr val="68574E"/>
                </a:solidFill>
                <a:ea typeface="Gowun Dodum Regular"/>
              </a:rPr>
              <a:t>도서</a:t>
            </a:r>
            <a:r>
              <a:rPr lang="en-US" sz="3500" b="false" i="false" u="none" strike="noStrike" spc="-20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3500" b="false" i="false" u="none" strike="noStrike" spc="-200">
                <a:solidFill>
                  <a:srgbClr val="68574E"/>
                </a:solidFill>
                <a:ea typeface="Gowun Dodum Regular"/>
              </a:rPr>
              <a:t>추천</a:t>
            </a:r>
            <a:r>
              <a:rPr lang="en-US" sz="3500" b="false" i="false" u="none" strike="noStrike" spc="-20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3500" b="false" i="false" u="none" strike="noStrike" spc="-200">
                <a:solidFill>
                  <a:srgbClr val="68574E"/>
                </a:solidFill>
                <a:ea typeface="Gowun Dodum Regular"/>
              </a:rPr>
              <a:t>알고리즘</a:t>
            </a:r>
            <a:r>
              <a:rPr lang="en-US" sz="3400" b="false" i="false" u="none" strike="noStrike" spc="-200">
                <a:solidFill>
                  <a:srgbClr val="68574E"/>
                </a:solidFill>
                <a:latin typeface="Gowun Dodum Regular"/>
              </a:rPr>
              <a:t> 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785600" y="7175500"/>
            <a:ext cx="609600" cy="609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15500" y="8089900"/>
            <a:ext cx="6477000" cy="127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0261600" y="7188200"/>
            <a:ext cx="1600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 spc="-200">
                <a:solidFill>
                  <a:srgbClr val="68574E"/>
                </a:solidFill>
                <a:ea typeface="Gowun Dodum Regular"/>
              </a:rPr>
              <a:t>제</a:t>
            </a:r>
            <a:r>
              <a:rPr lang="en-US" sz="3000" b="true" i="false" u="none" strike="noStrike" spc="-200">
                <a:solidFill>
                  <a:srgbClr val="68574E"/>
                </a:solidFill>
                <a:latin typeface="Gowun Dodum Regular"/>
              </a:rPr>
              <a:t> 6 </a:t>
            </a:r>
            <a:r>
              <a:rPr lang="ko-KR" sz="3000" b="true" i="false" u="none" strike="noStrike" spc="-200">
                <a:solidFill>
                  <a:srgbClr val="68574E"/>
                </a:solidFill>
                <a:ea typeface="Gowun Dodum Regular"/>
              </a:rPr>
              <a:t>장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776200" y="7086600"/>
            <a:ext cx="24892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 spc="-200">
                <a:solidFill>
                  <a:srgbClr val="68574E"/>
                </a:solidFill>
                <a:ea typeface="Gowun Dodum Regular"/>
              </a:rPr>
              <a:t>어려웠던</a:t>
            </a:r>
            <a:r>
              <a:rPr lang="en-US" sz="3400" b="false" i="false" u="none" strike="noStrike" spc="-20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3400" b="false" i="false" u="none" strike="noStrike" spc="-200">
                <a:solidFill>
                  <a:srgbClr val="68574E"/>
                </a:solidFill>
                <a:ea typeface="Gowun Dodum Regular"/>
              </a:rPr>
              <a:t>점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98500" y="533400"/>
            <a:ext cx="685800" cy="9207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39800" y="850900"/>
            <a:ext cx="203200" cy="2032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39800" y="9220200"/>
            <a:ext cx="203200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863600"/>
            <a:ext cx="16548100" cy="889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698500"/>
            <a:ext cx="16548100" cy="8890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533400"/>
            <a:ext cx="16548100" cy="889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2641600"/>
            <a:ext cx="15913100" cy="6781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8500" y="533400"/>
            <a:ext cx="685800" cy="920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850900"/>
            <a:ext cx="2032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9220200"/>
            <a:ext cx="203200" cy="20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81200" y="3378200"/>
            <a:ext cx="4711700" cy="293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32000" y="6438900"/>
            <a:ext cx="4610100" cy="2425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440000">
            <a:off x="2171700" y="6299200"/>
            <a:ext cx="660400" cy="215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997700" y="3378200"/>
            <a:ext cx="4711700" cy="2933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048500" y="6438900"/>
            <a:ext cx="4610100" cy="2425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440000">
            <a:off x="7188200" y="6299200"/>
            <a:ext cx="660400" cy="215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014200" y="3378200"/>
            <a:ext cx="4711700" cy="2933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65000" y="6438900"/>
            <a:ext cx="4610100" cy="2425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1440000">
            <a:off x="12204700" y="6299200"/>
            <a:ext cx="660400" cy="215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4960600" y="1841500"/>
            <a:ext cx="495300" cy="2692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4820900" y="1358900"/>
            <a:ext cx="495300" cy="2692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566900" y="1714500"/>
            <a:ext cx="647700" cy="762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6223000" y="927100"/>
            <a:ext cx="78486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600">
                <a:solidFill>
                  <a:srgbClr val="68574E"/>
                </a:solidFill>
                <a:ea typeface="Gowun Dodum Regular"/>
              </a:rPr>
              <a:t>주세</a:t>
            </a:r>
            <a:r>
              <a:rPr lang="en-US" sz="7500" b="false" i="false" u="none" strike="noStrike" spc="-60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7500" b="false" i="false" u="none" strike="noStrike" spc="-600">
                <a:solidFill>
                  <a:srgbClr val="68574E"/>
                </a:solidFill>
                <a:ea typeface="Gowun Dodum Regular"/>
              </a:rPr>
              <a:t>선정</a:t>
            </a:r>
            <a:r>
              <a:rPr lang="en-US" sz="7500" b="false" i="false" u="none" strike="noStrike" spc="-60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7500" b="false" i="false" u="none" strike="noStrike" spc="-600">
                <a:solidFill>
                  <a:srgbClr val="68574E"/>
                </a:solidFill>
                <a:ea typeface="Gowun Dodum Regular"/>
              </a:rPr>
              <a:t>배경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95800" y="1320800"/>
            <a:ext cx="1435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true" u="none" strike="noStrike">
                <a:solidFill>
                  <a:srgbClr val="68574E"/>
                </a:solidFill>
                <a:latin typeface="Gowun Dodum Regular"/>
              </a:rPr>
              <a:t>Chapter.01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73300" y="7620000"/>
            <a:ext cx="4127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8609"/>
              </a:lnSpc>
            </a:pP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사고력과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창의력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저하</a:t>
            </a:r>
          </a:p>
          <a:p>
            <a:pPr algn="ctr" lvl="0">
              <a:lnSpc>
                <a:spcPct val="138609"/>
              </a:lnSpc>
            </a:pP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언어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능력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저하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20000" y="6591300"/>
            <a:ext cx="34544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sng" strike="noStrike">
                <a:solidFill>
                  <a:srgbClr val="68574E"/>
                </a:solidFill>
                <a:ea typeface="Gowun Dodum Regular"/>
              </a:rPr>
              <a:t>방대한</a:t>
            </a:r>
            <a:r>
              <a:rPr lang="en-US" sz="2700" b="false" i="false" u="sng" strike="noStrike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2700" b="false" i="false" u="sng" strike="noStrike">
                <a:solidFill>
                  <a:srgbClr val="68574E"/>
                </a:solidFill>
                <a:ea typeface="Gowun Dodum Regular"/>
              </a:rPr>
              <a:t>도서</a:t>
            </a:r>
            <a:r>
              <a:rPr lang="en-US" sz="2700" b="false" i="false" u="sng" strike="noStrike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2700" b="false" i="false" u="sng" strike="noStrike">
                <a:solidFill>
                  <a:srgbClr val="68574E"/>
                </a:solidFill>
                <a:ea typeface="Gowun Dodum Regular"/>
              </a:rPr>
              <a:t>리뷰의</a:t>
            </a:r>
            <a:r>
              <a:rPr lang="en-US" sz="2700" b="false" i="false" u="sng" strike="noStrike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2700" b="false" i="false" u="sng" strike="noStrike">
                <a:solidFill>
                  <a:srgbClr val="68574E"/>
                </a:solidFill>
                <a:ea typeface="Gowun Dodum Regular"/>
              </a:rPr>
              <a:t>정리</a:t>
            </a:r>
            <a:r>
              <a:rPr lang="en-US" sz="2700" b="false" i="false" u="sng" strike="noStrike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2700" b="false" i="false" u="sng" strike="noStrike">
                <a:solidFill>
                  <a:srgbClr val="68574E"/>
                </a:solidFill>
                <a:ea typeface="Gowun Dodum Regular"/>
              </a:rPr>
              <a:t>필요성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15200" y="7645400"/>
            <a:ext cx="4127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8609"/>
              </a:lnSpc>
            </a:pP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독자들이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남긴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리뷰는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방대하나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,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이를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종합적으로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파악하기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어려운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상황이다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636500" y="6781800"/>
            <a:ext cx="3454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sng" strike="noStrike" spc="-200">
                <a:solidFill>
                  <a:srgbClr val="68574E"/>
                </a:solidFill>
                <a:ea typeface="Gowun Dodum Regular"/>
              </a:rPr>
              <a:t>도서</a:t>
            </a:r>
            <a:r>
              <a:rPr lang="en-US" sz="2700" b="false" i="false" u="sng" strike="noStrike" spc="-20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2700" b="false" i="false" u="sng" strike="noStrike" spc="-200">
                <a:solidFill>
                  <a:srgbClr val="68574E"/>
                </a:solidFill>
                <a:ea typeface="Gowun Dodum Regular"/>
              </a:rPr>
              <a:t>선택의</a:t>
            </a:r>
            <a:r>
              <a:rPr lang="en-US" sz="2700" b="false" i="false" u="sng" strike="noStrike" spc="-20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2700" b="false" i="false" u="sng" strike="noStrike" spc="-200">
                <a:solidFill>
                  <a:srgbClr val="68574E"/>
                </a:solidFill>
                <a:ea typeface="Gowun Dodum Regular"/>
              </a:rPr>
              <a:t>어려움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06300" y="7620000"/>
            <a:ext cx="4127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8609"/>
              </a:lnSpc>
            </a:pP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독자들은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방대한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양의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도서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중에서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자신에게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적합한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도서를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선택하는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데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어려움을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겪고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 </a:t>
            </a:r>
            <a:r>
              <a:rPr lang="ko-KR" sz="1600" b="false" i="false" u="none" strike="noStrike">
                <a:solidFill>
                  <a:srgbClr val="68574E"/>
                </a:solidFill>
                <a:ea typeface="Noto Sans CJK KR DemiLight"/>
              </a:rPr>
              <a:t>있다</a:t>
            </a:r>
            <a:r>
              <a:rPr lang="en-US" sz="1600" b="false" i="false" u="none" strike="noStrike">
                <a:solidFill>
                  <a:srgbClr val="68574E"/>
                </a:solidFill>
                <a:latin typeface="Noto Sans CJK KR DemiLight"/>
              </a:rPr>
              <a:t>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616200" y="6781800"/>
            <a:ext cx="3454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sng" strike="noStrike" spc="-200">
                <a:solidFill>
                  <a:srgbClr val="68574E"/>
                </a:solidFill>
                <a:ea typeface="Gowun Dodum Regular"/>
              </a:rPr>
              <a:t>저조한</a:t>
            </a:r>
            <a:r>
              <a:rPr lang="en-US" sz="2700" b="false" i="false" u="sng" strike="noStrike" spc="-20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2700" b="false" i="false" u="sng" strike="noStrike" spc="-200">
                <a:solidFill>
                  <a:srgbClr val="68574E"/>
                </a:solidFill>
                <a:ea typeface="Gowun Dodum Regular"/>
              </a:rPr>
              <a:t>독서율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863600"/>
            <a:ext cx="16548100" cy="889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698500"/>
            <a:ext cx="16548100" cy="8890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533400"/>
            <a:ext cx="16548100" cy="889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2641600"/>
            <a:ext cx="15913100" cy="6781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8500" y="533400"/>
            <a:ext cx="685800" cy="920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850900"/>
            <a:ext cx="2032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9220200"/>
            <a:ext cx="203200" cy="203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3086100"/>
            <a:ext cx="7975600" cy="6134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440000">
            <a:off x="9385300" y="2895600"/>
            <a:ext cx="1117600" cy="368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5113000" y="1092200"/>
            <a:ext cx="495300" cy="2692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566900" y="1714500"/>
            <a:ext cx="647700" cy="762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43100" y="2743200"/>
            <a:ext cx="6172200" cy="3543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28800" y="4902200"/>
            <a:ext cx="7137400" cy="4229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90700" y="2971800"/>
            <a:ext cx="6324600" cy="774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223000" y="927100"/>
            <a:ext cx="78486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600">
                <a:solidFill>
                  <a:srgbClr val="68574E"/>
                </a:solidFill>
                <a:ea typeface="Gowun Dodum Regular"/>
              </a:rPr>
              <a:t>크롤링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95800" y="1320800"/>
            <a:ext cx="1435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true" u="none" strike="noStrike">
                <a:solidFill>
                  <a:srgbClr val="68574E"/>
                </a:solidFill>
                <a:latin typeface="Gowun Dodum Regular"/>
              </a:rPr>
              <a:t>Chapter.02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74200" y="3746500"/>
            <a:ext cx="7505700" cy="5118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https://www.aladin.co.kr/home/welcome.aspx</a:t>
            </a:r>
          </a:p>
          <a:p>
            <a:pPr algn="ctr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알라딘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사이트를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사용함</a:t>
            </a:r>
          </a:p>
          <a:p>
            <a:pPr algn="ctr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도서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url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크롤링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1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위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~1000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위까지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각각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버튼을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눌러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동적으로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로드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ActionChains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통해서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동적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로드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문제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해결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인덱스를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통해서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순위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접근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책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상세페이지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url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크롤링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863600"/>
            <a:ext cx="16548100" cy="889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698500"/>
            <a:ext cx="16548100" cy="8890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533400"/>
            <a:ext cx="16548100" cy="889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2641600"/>
            <a:ext cx="15913100" cy="6781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8500" y="533400"/>
            <a:ext cx="685800" cy="920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850900"/>
            <a:ext cx="2032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9220200"/>
            <a:ext cx="203200" cy="203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3086100"/>
            <a:ext cx="7975600" cy="6134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440000">
            <a:off x="9385300" y="2895600"/>
            <a:ext cx="1117600" cy="368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5113000" y="1193800"/>
            <a:ext cx="495300" cy="2692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566900" y="1714500"/>
            <a:ext cx="647700" cy="762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133600" y="3746500"/>
            <a:ext cx="6172200" cy="384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133600" y="7607300"/>
            <a:ext cx="6172200" cy="1727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223000" y="927100"/>
            <a:ext cx="78486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600">
                <a:solidFill>
                  <a:srgbClr val="68574E"/>
                </a:solidFill>
                <a:ea typeface="Gowun Dodum Regular"/>
              </a:rPr>
              <a:t>크롤링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133600" y="2400300"/>
            <a:ext cx="6172200" cy="130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749800" y="3200400"/>
            <a:ext cx="939800" cy="546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4495800" y="1320800"/>
            <a:ext cx="1435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true" u="none" strike="noStrike">
                <a:solidFill>
                  <a:srgbClr val="68574E"/>
                </a:solidFill>
                <a:latin typeface="Gowun Dodum Regular"/>
              </a:rPr>
              <a:t>Chapter.02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74200" y="3746500"/>
            <a:ext cx="7505700" cy="393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도서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크롤링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리뷰가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곳에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화면이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가야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로드가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되기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때문에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관련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태그나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나올때까지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스크롤을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내리면서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찾음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모든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리뷰가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로드가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되어야하기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때문에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더보기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버튼을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계속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누름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863600"/>
            <a:ext cx="16548100" cy="889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698500"/>
            <a:ext cx="16548100" cy="8890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533400"/>
            <a:ext cx="16548100" cy="889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2641600"/>
            <a:ext cx="15913100" cy="6781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8500" y="533400"/>
            <a:ext cx="685800" cy="920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850900"/>
            <a:ext cx="2032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9220200"/>
            <a:ext cx="203200" cy="20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5113000" y="1143000"/>
            <a:ext cx="495300" cy="2692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566900" y="1714500"/>
            <a:ext cx="647700" cy="762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78000" y="3187700"/>
            <a:ext cx="8559800" cy="5943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223000" y="927100"/>
            <a:ext cx="78486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600">
                <a:solidFill>
                  <a:srgbClr val="68574E"/>
                </a:solidFill>
                <a:ea typeface="Gowun Dodum Regular"/>
              </a:rPr>
              <a:t>크롤링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95800" y="1320800"/>
            <a:ext cx="1435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true" u="none" strike="noStrike">
                <a:solidFill>
                  <a:srgbClr val="68574E"/>
                </a:solidFill>
                <a:latin typeface="Gowun Dodum Regular"/>
              </a:rPr>
              <a:t>Chapter.02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44000" y="3086100"/>
            <a:ext cx="7975600" cy="6134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440000">
            <a:off x="9385300" y="2895600"/>
            <a:ext cx="1117600" cy="368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525000" y="4762500"/>
            <a:ext cx="7505700" cy="2590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도서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크롤링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제목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저자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출판사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정가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분류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리뷰에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정보를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크롤링함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863600"/>
            <a:ext cx="16548100" cy="889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698500"/>
            <a:ext cx="16548100" cy="8890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533400"/>
            <a:ext cx="16548100" cy="889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2641600"/>
            <a:ext cx="15913100" cy="6781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8500" y="533400"/>
            <a:ext cx="685800" cy="920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850900"/>
            <a:ext cx="2032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9220200"/>
            <a:ext cx="203200" cy="203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3086100"/>
            <a:ext cx="7975600" cy="6134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440000">
            <a:off x="9385300" y="2895600"/>
            <a:ext cx="1117600" cy="368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4998700" y="1143000"/>
            <a:ext cx="495300" cy="2692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566900" y="1714500"/>
            <a:ext cx="647700" cy="762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892300" y="3378200"/>
            <a:ext cx="6946900" cy="52832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223000" y="927100"/>
            <a:ext cx="78486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600">
                <a:solidFill>
                  <a:srgbClr val="68574E"/>
                </a:solidFill>
                <a:ea typeface="Gowun Dodum Regular"/>
              </a:rPr>
              <a:t>리뷰</a:t>
            </a:r>
            <a:r>
              <a:rPr lang="en-US" sz="7500" b="false" i="false" u="none" strike="noStrike" spc="-60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7500" b="false" i="false" u="none" strike="noStrike" spc="-600">
                <a:solidFill>
                  <a:srgbClr val="68574E"/>
                </a:solidFill>
                <a:ea typeface="Gowun Dodum Regular"/>
              </a:rPr>
              <a:t>분석</a:t>
            </a:r>
            <a:r>
              <a:rPr lang="en-US" sz="7500" b="false" i="false" u="none" strike="noStrike" spc="-60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7500" b="false" i="false" u="none" strike="noStrike" spc="-600">
                <a:solidFill>
                  <a:srgbClr val="68574E"/>
                </a:solidFill>
                <a:ea typeface="Gowun Dodum Regular"/>
              </a:rPr>
              <a:t>및</a:t>
            </a:r>
            <a:r>
              <a:rPr lang="en-US" sz="7500" b="false" i="false" u="none" strike="noStrike" spc="-60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7500" b="false" i="false" u="none" strike="noStrike" spc="-600">
                <a:solidFill>
                  <a:srgbClr val="68574E"/>
                </a:solidFill>
                <a:ea typeface="Gowun Dodum Regular"/>
              </a:rPr>
              <a:t>시각화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46600" y="1295400"/>
            <a:ext cx="1346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true" u="none" strike="noStrike">
                <a:solidFill>
                  <a:srgbClr val="68574E"/>
                </a:solidFill>
                <a:latin typeface="Gowun Dodum Regular"/>
              </a:rPr>
              <a:t>Chapter.03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74200" y="3759200"/>
            <a:ext cx="7518400" cy="283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konlpy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와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wordcloud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라이브러리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사용</a:t>
            </a:r>
          </a:p>
          <a:p>
            <a:pPr algn="ctr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특수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문자를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다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제거한후</a:t>
            </a:r>
          </a:p>
          <a:p>
            <a:pPr algn="ctr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okt.nouns()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사용하여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명사를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추출</a:t>
            </a:r>
          </a:p>
          <a:p>
            <a:pPr algn="ctr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WordCould()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사용하여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시각화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863600"/>
            <a:ext cx="16548100" cy="889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698500"/>
            <a:ext cx="16548100" cy="8890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533400"/>
            <a:ext cx="16548100" cy="889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2641600"/>
            <a:ext cx="15913100" cy="6781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8500" y="533400"/>
            <a:ext cx="685800" cy="920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850900"/>
            <a:ext cx="2032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9220200"/>
            <a:ext cx="203200" cy="203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3086100"/>
            <a:ext cx="7975600" cy="6134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440000">
            <a:off x="9385300" y="2895600"/>
            <a:ext cx="1117600" cy="368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5113000" y="1193800"/>
            <a:ext cx="495300" cy="2692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566900" y="1714500"/>
            <a:ext cx="647700" cy="762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85900" y="3098800"/>
            <a:ext cx="7581900" cy="1879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85900" y="4978400"/>
            <a:ext cx="7493000" cy="3365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223000" y="927100"/>
            <a:ext cx="78486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 spc="-600">
                <a:solidFill>
                  <a:srgbClr val="68574E"/>
                </a:solidFill>
                <a:ea typeface="Gowun Dodum Regular"/>
              </a:rPr>
              <a:t>도서</a:t>
            </a:r>
            <a:r>
              <a:rPr lang="en-US" sz="7500" b="false" i="false" u="none" strike="noStrike" spc="-60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7500" b="false" i="false" u="none" strike="noStrike" spc="-600">
                <a:solidFill>
                  <a:srgbClr val="68574E"/>
                </a:solidFill>
                <a:ea typeface="Gowun Dodum Regular"/>
              </a:rPr>
              <a:t>추천</a:t>
            </a:r>
            <a:r>
              <a:rPr lang="en-US" sz="7500" b="false" i="false" u="none" strike="noStrike" spc="-600">
                <a:solidFill>
                  <a:srgbClr val="68574E"/>
                </a:solidFill>
                <a:latin typeface="Gowun Dodum Regular"/>
              </a:rPr>
              <a:t> </a:t>
            </a:r>
            <a:r>
              <a:rPr lang="ko-KR" sz="7500" b="false" i="false" u="none" strike="noStrike" spc="-600">
                <a:solidFill>
                  <a:srgbClr val="68574E"/>
                </a:solidFill>
                <a:ea typeface="Gowun Dodum Regular"/>
              </a:rPr>
              <a:t>알고리즘</a:t>
            </a:r>
            <a:r>
              <a:rPr lang="en-US" sz="7500" b="false" i="false" u="none" strike="noStrike" spc="-600">
                <a:solidFill>
                  <a:srgbClr val="68574E"/>
                </a:solidFill>
                <a:latin typeface="Gowun Dodum Regular"/>
              </a:rPr>
              <a:t>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95800" y="1320800"/>
            <a:ext cx="1435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true" u="none" strike="noStrike">
                <a:solidFill>
                  <a:srgbClr val="68574E"/>
                </a:solidFill>
                <a:latin typeface="Gowun Dodum Regular"/>
              </a:rPr>
              <a:t>Chapter.04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74200" y="3543300"/>
            <a:ext cx="7505700" cy="675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코사인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유사도를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사용하여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추천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알고리즘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구현</a:t>
            </a:r>
          </a:p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라이브러리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: sklearn -&gt; TfidfVectorizer, cosine_similarity</a:t>
            </a:r>
          </a:p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TfidfVectorizer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사용하여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리뷰와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메타데이터를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벡터화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cosine_similarity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사용하여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유사도를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계산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가중치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부여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(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리뷰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4 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메타데이터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4 :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별점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2)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유사도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5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개를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리턴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" y="863600"/>
            <a:ext cx="16548100" cy="889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698500"/>
            <a:ext cx="16548100" cy="8890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533400"/>
            <a:ext cx="16548100" cy="889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08100" y="533400"/>
            <a:ext cx="3238500" cy="8890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8500" y="533400"/>
            <a:ext cx="685800" cy="920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850900"/>
            <a:ext cx="2032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9220200"/>
            <a:ext cx="203200" cy="20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08100" y="3898900"/>
            <a:ext cx="762000" cy="5537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265400" y="4445000"/>
            <a:ext cx="1016000" cy="4978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976600" y="1765300"/>
            <a:ext cx="1270000" cy="767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757400" y="3327400"/>
            <a:ext cx="533400" cy="610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976600" y="2336800"/>
            <a:ext cx="1270000" cy="406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389100" y="965200"/>
            <a:ext cx="1460500" cy="146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008100" y="4191000"/>
            <a:ext cx="762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908300" y="3009900"/>
            <a:ext cx="9829800" cy="61468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483100" y="1714500"/>
            <a:ext cx="64389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500" b="false" i="false" u="none" strike="noStrike" spc="-600">
                <a:solidFill>
                  <a:srgbClr val="68574E"/>
                </a:solidFill>
                <a:ea typeface="Gowun Dodum Regular"/>
              </a:rPr>
              <a:t>결과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85000" y="1397000"/>
            <a:ext cx="1435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true" u="none" strike="noStrike">
                <a:solidFill>
                  <a:srgbClr val="68574E"/>
                </a:solidFill>
                <a:latin typeface="Gowun Dodum Regular"/>
              </a:rPr>
              <a:t>Chapter.05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